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3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1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04751C3-A597-47B8-B47D-D7C3E821B7E7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A7DBBB5-CAC8-4A88-A357-E44390DB17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154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think is the difference between these two diagrams? Explain.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712" y="3657600"/>
            <a:ext cx="4736088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566160"/>
            <a:ext cx="4114800" cy="329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31242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Diagram No. 1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31242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Diagram No. 2</a:t>
            </a:r>
            <a:endParaRPr lang="en-US" sz="2400" b="1" dirty="0"/>
          </a:p>
        </p:txBody>
      </p:sp>
      <p:sp>
        <p:nvSpPr>
          <p:cNvPr id="5" name="Explosion 1 4"/>
          <p:cNvSpPr/>
          <p:nvPr/>
        </p:nvSpPr>
        <p:spPr>
          <a:xfrm>
            <a:off x="6629400" y="-304800"/>
            <a:ext cx="2628900" cy="1981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589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is strategy mapping and how is it similar to or different from the Power Analysis Worksheet or Diagram?</a:t>
            </a:r>
          </a:p>
          <a:p>
            <a:r>
              <a:rPr lang="en-US" sz="3600" dirty="0" smtClean="0"/>
              <a:t>How were those documents used in the design of this civics curriculum?</a:t>
            </a:r>
          </a:p>
          <a:p>
            <a:r>
              <a:rPr lang="en-US" sz="3600" dirty="0" smtClean="0"/>
              <a:t>How useful are these tools in structuring a movement for change?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7752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6591"/>
            <a:ext cx="8153400" cy="4625609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Strategy Map </a:t>
            </a:r>
            <a:r>
              <a:rPr lang="en-US" sz="2800" dirty="0" smtClean="0"/>
              <a:t>– A planning tool used to give an overall view of a movement or organization</a:t>
            </a:r>
          </a:p>
          <a:p>
            <a:r>
              <a:rPr lang="en-US" sz="2800" dirty="0" smtClean="0"/>
              <a:t>Within most strategy maps you must include…</a:t>
            </a:r>
          </a:p>
          <a:p>
            <a:pPr lvl="1"/>
            <a:r>
              <a:rPr lang="en-US" b="1" dirty="0" smtClean="0"/>
              <a:t>Values</a:t>
            </a:r>
            <a:r>
              <a:rPr lang="en-US" dirty="0" smtClean="0"/>
              <a:t> – A shared understanding by a group trying to make a change </a:t>
            </a:r>
            <a:endParaRPr lang="en-US" dirty="0"/>
          </a:p>
          <a:p>
            <a:pPr lvl="1"/>
            <a:r>
              <a:rPr lang="en-US" b="1" dirty="0"/>
              <a:t>Demands </a:t>
            </a:r>
            <a:r>
              <a:rPr lang="en-US" dirty="0"/>
              <a:t>– What your group wants from your target</a:t>
            </a:r>
            <a:endParaRPr lang="en-US" b="1" dirty="0"/>
          </a:p>
          <a:p>
            <a:pPr lvl="1"/>
            <a:r>
              <a:rPr lang="en-US" b="1" dirty="0" smtClean="0"/>
              <a:t>Strategy </a:t>
            </a:r>
            <a:r>
              <a:rPr lang="en-US" dirty="0" smtClean="0"/>
              <a:t>– Your plan to make sure your demands are met </a:t>
            </a:r>
          </a:p>
          <a:p>
            <a:pPr lvl="1"/>
            <a:r>
              <a:rPr lang="en-US" b="1" dirty="0" smtClean="0"/>
              <a:t>Tactics</a:t>
            </a:r>
            <a:r>
              <a:rPr lang="en-US" dirty="0" smtClean="0"/>
              <a:t> – Individual moves that you will use to carry out your strategy</a:t>
            </a:r>
            <a:endParaRPr lang="en-US" b="1" dirty="0" smtClean="0"/>
          </a:p>
        </p:txBody>
      </p:sp>
      <p:sp>
        <p:nvSpPr>
          <p:cNvPr id="4" name="Explosion 1 3"/>
          <p:cNvSpPr/>
          <p:nvPr/>
        </p:nvSpPr>
        <p:spPr>
          <a:xfrm>
            <a:off x="6400800" y="-152400"/>
            <a:ext cx="2971800" cy="1752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Notes</a:t>
            </a:r>
          </a:p>
          <a:p>
            <a:pPr algn="ctr"/>
            <a:r>
              <a:rPr lang="en-US" sz="2800" dirty="0" smtClean="0"/>
              <a:t>p. 155</a:t>
            </a:r>
            <a:endParaRPr lang="en-US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112" y="2514600"/>
            <a:ext cx="6488688" cy="4280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xplosion 1 5"/>
          <p:cNvSpPr/>
          <p:nvPr/>
        </p:nvSpPr>
        <p:spPr>
          <a:xfrm>
            <a:off x="0" y="5181600"/>
            <a:ext cx="2819400" cy="1905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Paste onto p. 155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509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155448"/>
            <a:ext cx="8229600" cy="125272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Short-Term, Mid-Term, </a:t>
            </a:r>
            <a:br>
              <a:rPr lang="en-US" dirty="0" smtClean="0"/>
            </a:br>
            <a:r>
              <a:rPr lang="en-US" dirty="0" smtClean="0"/>
              <a:t>and Long-Term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27591"/>
            <a:ext cx="8686800" cy="462560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Imagine that you are trying to change the lunch at CHS. What would be your short-term, mid-term, and long-term goals?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6629400" y="-457200"/>
            <a:ext cx="2590800" cy="2438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 on </a:t>
            </a:r>
            <a:r>
              <a:rPr lang="en-US" sz="2400" b="1" dirty="0" smtClean="0"/>
              <a:t>p. </a:t>
            </a:r>
            <a:r>
              <a:rPr lang="en-US" sz="2400" b="1" dirty="0" smtClean="0"/>
              <a:t>154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304800" y="3962400"/>
            <a:ext cx="2514600" cy="2667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2400" b="1" dirty="0" smtClean="0"/>
              <a:t>Short-Term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Have the school do a better job of posting the health facts of the meals offered during lunch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3276600" y="3962400"/>
            <a:ext cx="2514600" cy="2667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2400" b="1" dirty="0" smtClean="0"/>
              <a:t>Mid-Term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Have the school start a class about nutrition that is available to all students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6248400" y="3962400"/>
            <a:ext cx="2514600" cy="2667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sz="2400" b="1" dirty="0" smtClean="0"/>
              <a:t>Long-Term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Actually change the school lunch to include healthier options like salad bars, etc.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5360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HSTF Re-Introduction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Does anyone remember who this group is and why we talked about it at the beginning of this year?</a:t>
            </a:r>
          </a:p>
          <a:p>
            <a:r>
              <a:rPr lang="en-US" sz="3600" dirty="0" smtClean="0"/>
              <a:t>This group argued for and developed the civics curriculum that we use in this class</a:t>
            </a:r>
          </a:p>
          <a:p>
            <a:r>
              <a:rPr lang="en-US" sz="3600" dirty="0" smtClean="0"/>
              <a:t>Take a moment to read over the document at your table</a:t>
            </a:r>
            <a:endParaRPr lang="en-US" sz="3600" dirty="0"/>
          </a:p>
        </p:txBody>
      </p:sp>
      <p:pic>
        <p:nvPicPr>
          <p:cNvPr id="4" name="Picture 2" descr="http://t0.gstatic.com/images?q=tbn:ANd9GcRej1LG0rfly1Pn4N0KK-hR8ViMsVvHQmuU1hg5rILd2115SBBmIytwbnZ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030" y="3657600"/>
            <a:ext cx="306717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634" y="76200"/>
            <a:ext cx="3520966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68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8229600" cy="1252728"/>
          </a:xfrm>
        </p:spPr>
        <p:txBody>
          <a:bodyPr/>
          <a:lstStyle/>
          <a:p>
            <a:r>
              <a:rPr lang="en-US" dirty="0" smtClean="0"/>
              <a:t>HSTF Strategy Mapping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46591"/>
            <a:ext cx="8686800" cy="5082809"/>
          </a:xfrm>
        </p:spPr>
        <p:txBody>
          <a:bodyPr>
            <a:noAutofit/>
          </a:bodyPr>
          <a:lstStyle/>
          <a:p>
            <a:r>
              <a:rPr lang="en-US" sz="2900" dirty="0" smtClean="0"/>
              <a:t>On one side of your sheet you have an example of the strategy map used by the Hyde Square Task Force </a:t>
            </a:r>
          </a:p>
          <a:p>
            <a:r>
              <a:rPr lang="en-US" sz="2900" dirty="0" smtClean="0"/>
              <a:t>On the other side of the sheet </a:t>
            </a:r>
            <a:r>
              <a:rPr lang="en-US" sz="2900" dirty="0" smtClean="0"/>
              <a:t>is their </a:t>
            </a:r>
            <a:r>
              <a:rPr lang="en-US" sz="2900" dirty="0" smtClean="0"/>
              <a:t>strategy map</a:t>
            </a:r>
          </a:p>
          <a:p>
            <a:r>
              <a:rPr lang="en-US" sz="2900" dirty="0" smtClean="0"/>
              <a:t>With a partner, fill out your strategy map for one of the three issues below</a:t>
            </a:r>
          </a:p>
          <a:p>
            <a:pPr lvl="1"/>
            <a:r>
              <a:rPr lang="en-US" sz="2900" dirty="0" smtClean="0"/>
              <a:t>Increasing job opportunities for Boston youth</a:t>
            </a:r>
          </a:p>
          <a:p>
            <a:pPr lvl="1"/>
            <a:r>
              <a:rPr lang="en-US" sz="2900" dirty="0" smtClean="0"/>
              <a:t>Decreasing violence in your neighborhood</a:t>
            </a:r>
          </a:p>
          <a:p>
            <a:pPr lvl="1"/>
            <a:r>
              <a:rPr lang="en-US" sz="2900" dirty="0" smtClean="0"/>
              <a:t>Getting rid of the late room at Charlestown High</a:t>
            </a:r>
          </a:p>
        </p:txBody>
      </p:sp>
      <p:sp>
        <p:nvSpPr>
          <p:cNvPr id="4" name="Explosion 1 3"/>
          <p:cNvSpPr/>
          <p:nvPr/>
        </p:nvSpPr>
        <p:spPr>
          <a:xfrm>
            <a:off x="1447800" y="5486400"/>
            <a:ext cx="6553200" cy="1600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HINT: Use the HSTF map to help guide your answers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475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158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Of the two analysis tools we have used so far…</a:t>
            </a:r>
          </a:p>
          <a:p>
            <a:pPr lvl="1"/>
            <a:r>
              <a:rPr lang="en-US" sz="4000" dirty="0" smtClean="0"/>
              <a:t>Power Analysis Diagram</a:t>
            </a:r>
          </a:p>
          <a:p>
            <a:pPr lvl="1"/>
            <a:r>
              <a:rPr lang="en-US" sz="4000" dirty="0" smtClean="0"/>
              <a:t>Strategy Map</a:t>
            </a:r>
          </a:p>
          <a:p>
            <a:r>
              <a:rPr lang="en-US" sz="4400" dirty="0" smtClean="0"/>
              <a:t>Which do you think is the most useful and why?</a:t>
            </a:r>
            <a:endParaRPr lang="en-US" sz="4400" dirty="0"/>
          </a:p>
        </p:txBody>
      </p:sp>
      <p:sp>
        <p:nvSpPr>
          <p:cNvPr id="4" name="Explosion 1 3"/>
          <p:cNvSpPr/>
          <p:nvPr/>
        </p:nvSpPr>
        <p:spPr>
          <a:xfrm>
            <a:off x="6172200" y="-304800"/>
            <a:ext cx="3352800" cy="2133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Don’t copy,</a:t>
            </a:r>
          </a:p>
          <a:p>
            <a:pPr algn="ctr"/>
            <a:r>
              <a:rPr lang="en-US" sz="2400" dirty="0" smtClean="0"/>
              <a:t>just answer!!!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69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592</TotalTime>
  <Words>412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Do Now – p. 154</vt:lpstr>
      <vt:lpstr> Today’s Objectives</vt:lpstr>
      <vt:lpstr>Strategy Mapping</vt:lpstr>
      <vt:lpstr>Short-Term, Mid-Term,  and Long-Term Goals</vt:lpstr>
      <vt:lpstr>HSTF Re-Introduction</vt:lpstr>
      <vt:lpstr>HSTF Strategy Mapping Activity</vt:lpstr>
      <vt:lpstr>Reflection – p. 158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158</dc:title>
  <dc:creator>Henry Mahegan</dc:creator>
  <cp:lastModifiedBy>Henry Mahegan</cp:lastModifiedBy>
  <cp:revision>17</cp:revision>
  <dcterms:created xsi:type="dcterms:W3CDTF">2012-02-07T18:56:54Z</dcterms:created>
  <dcterms:modified xsi:type="dcterms:W3CDTF">2013-01-30T15:16:48Z</dcterms:modified>
</cp:coreProperties>
</file>